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3" r:id="rId7"/>
    <p:sldId id="262" r:id="rId8"/>
    <p:sldId id="265" r:id="rId9"/>
    <p:sldId id="266" r:id="rId10"/>
    <p:sldId id="264" r:id="rId11"/>
    <p:sldId id="267" r:id="rId12"/>
    <p:sldId id="268" r:id="rId13"/>
    <p:sldId id="269" r:id="rId14"/>
    <p:sldId id="270" r:id="rId15"/>
    <p:sldId id="271" r:id="rId16"/>
    <p:sldId id="272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1" id="{AB1557E4-6BB2-E44F-9B0E-F8BB5894A9FD}">
          <p14:sldIdLst>
            <p14:sldId id="257"/>
            <p14:sldId id="258"/>
          </p14:sldIdLst>
        </p14:section>
        <p14:section name="2" id="{2C8D0142-8294-3344-8D9B-44CD63BD10B9}">
          <p14:sldIdLst>
            <p14:sldId id="259"/>
            <p14:sldId id="260"/>
            <p14:sldId id="261"/>
            <p14:sldId id="263"/>
            <p14:sldId id="262"/>
          </p14:sldIdLst>
        </p14:section>
        <p14:section name="3" id="{7DD2D818-17B1-3143-A665-45B245E01BB2}">
          <p14:sldIdLst>
            <p14:sldId id="265"/>
            <p14:sldId id="266"/>
            <p14:sldId id="264"/>
            <p14:sldId id="267"/>
          </p14:sldIdLst>
        </p14:section>
        <p14:section name="4" id="{E371008E-10C8-A54E-8A42-AB024A44417F}">
          <p14:sldIdLst>
            <p14:sldId id="268"/>
            <p14:sldId id="269"/>
          </p14:sldIdLst>
        </p14:section>
        <p14:section name="5" id="{04FE0BD1-D7B2-EC43-BC3D-09591B4EF1E7}">
          <p14:sldIdLst>
            <p14:sldId id="270"/>
            <p14:sldId id="271"/>
            <p14:sldId id="27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870" autoAdjust="0"/>
    <p:restoredTop sz="94660"/>
  </p:normalViewPr>
  <p:slideViewPr>
    <p:cSldViewPr snapToGrid="0">
      <p:cViewPr>
        <p:scale>
          <a:sx n="113" d="100"/>
          <a:sy n="113" d="100"/>
        </p:scale>
        <p:origin x="752" y="4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F8446-5BAA-4D02-B29B-ACDB18F0FD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7B1A69-3480-43F8-BE8D-F318624F9E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3D6460-9D4D-4368-BBB1-D980B5BB04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0096C-8D26-4D32-9715-ADA6CA82D210}" type="datetimeFigureOut">
              <a:rPr lang="en-SG" smtClean="0"/>
              <a:t>9/7/23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57A00E-8A2D-414A-BFF2-FAAA652E6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96214F-066D-41B0-BC46-BF78E1D19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4D655-86B7-4AB4-B8A5-E51C3AE1564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4368412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7F69F8-E9D7-4A13-84BF-17740FA4F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0C6DE2-A495-4361-8718-748F5907BF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F19215-10DF-4F2E-A481-3AC157367A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0096C-8D26-4D32-9715-ADA6CA82D210}" type="datetimeFigureOut">
              <a:rPr lang="en-SG" smtClean="0"/>
              <a:t>9/7/23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F385B5-847A-4F3A-A898-7D9992CF3A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599840-4947-4814-9ABE-3069BE639F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4D655-86B7-4AB4-B8A5-E51C3AE1564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3000462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DBF64B1-A626-49B2-89E0-64DE3D4781C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2EA2365-D409-422E-8649-0277C8834E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1BC92E-601A-4C2F-98A6-63C1184902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0096C-8D26-4D32-9715-ADA6CA82D210}" type="datetimeFigureOut">
              <a:rPr lang="en-SG" smtClean="0"/>
              <a:t>9/7/23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96FCCD-7A17-42BD-824B-254195CCEA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568A17-0179-4A44-A2E6-A83FD8234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4D655-86B7-4AB4-B8A5-E51C3AE1564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0376291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6620CE-3571-4842-86F7-C277DD9F42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4CBA4C-16D2-489E-A395-BF0F826319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B8483F-9E77-4679-8AC1-F66586EB0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0096C-8D26-4D32-9715-ADA6CA82D210}" type="datetimeFigureOut">
              <a:rPr lang="en-SG" smtClean="0"/>
              <a:t>9/7/23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54DC2C-E28A-4DA9-A586-019143159B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3E4657-510A-4C97-9FB1-A4AA53DCA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4D655-86B7-4AB4-B8A5-E51C3AE1564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0494144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1BA378-5B77-4AA6-AA50-29AFF18ED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CC0BDA-10AC-4EF5-8A89-62A1FF02D8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77C6CA-C44B-4103-A6C9-C2BC746FC4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0096C-8D26-4D32-9715-ADA6CA82D210}" type="datetimeFigureOut">
              <a:rPr lang="en-SG" smtClean="0"/>
              <a:t>9/7/23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9ACAD7-ED31-4F24-955A-90FB2E8BB0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796FA9-EC0B-4EB0-B21C-3BCBB2108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4D655-86B7-4AB4-B8A5-E51C3AE1564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5504516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06DAA0-902E-44CA-98C7-3CC40E022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03E332-5674-4F8D-8BFB-A31713B880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FBD308-3AAB-4FA5-B83C-EF2A995F37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FDEC02-AB14-46C1-A326-4487D32E09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0096C-8D26-4D32-9715-ADA6CA82D210}" type="datetimeFigureOut">
              <a:rPr lang="en-SG" smtClean="0"/>
              <a:t>9/7/23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371ACF-33FC-4250-8D15-513E141EFA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242F54-67F2-40E5-95C5-9681756E22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4D655-86B7-4AB4-B8A5-E51C3AE1564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4067821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98872A-368A-4333-8804-BB9FAE3E8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74238C-04F2-4823-ABB5-CE8683C4A9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C10D63-6807-476A-A7D5-AA7C86965D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619983-AAB5-479A-8821-7FD7256246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0C225E-0CD9-425E-8776-6C7B8333B7E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34B7AE2-92EA-4B95-B2D9-FE6028B88C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0096C-8D26-4D32-9715-ADA6CA82D210}" type="datetimeFigureOut">
              <a:rPr lang="en-SG" smtClean="0"/>
              <a:t>9/7/23</a:t>
            </a:fld>
            <a:endParaRPr lang="en-S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5C8AB2C-BCFE-4A12-A6C9-DB3995C1AB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F224926-40E0-402B-BCE8-E8497143A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4D655-86B7-4AB4-B8A5-E51C3AE1564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2584578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382A7-36FD-49AC-9FA6-F37827BC6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910BB8-F840-412B-A9E3-466AAC10FE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0096C-8D26-4D32-9715-ADA6CA82D210}" type="datetimeFigureOut">
              <a:rPr lang="en-SG" smtClean="0"/>
              <a:t>9/7/23</a:t>
            </a:fld>
            <a:endParaRPr lang="en-S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712516-18C2-4CD2-BA63-1589F92064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3B503A-13B4-4B21-8667-D672CAC4B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4D655-86B7-4AB4-B8A5-E51C3AE1564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2071781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D30F8B1-88DD-485C-9F28-7370C0F11E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0096C-8D26-4D32-9715-ADA6CA82D210}" type="datetimeFigureOut">
              <a:rPr lang="en-SG" smtClean="0"/>
              <a:t>9/7/23</a:t>
            </a:fld>
            <a:endParaRPr lang="en-S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2DFB228-4E68-4EC8-88F2-69B64C1B28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1B6A06-BD8A-43ED-873C-6CC8A7020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4D655-86B7-4AB4-B8A5-E51C3AE1564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6879030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9B6A7-F6EB-48C1-882D-60C1FBC15F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D45241-622C-4B74-8015-20548658FB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C00840-1D48-41F1-BA61-096ED57C0A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BF753F-2B0E-4C5D-9986-CAB028E088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0096C-8D26-4D32-9715-ADA6CA82D210}" type="datetimeFigureOut">
              <a:rPr lang="en-SG" smtClean="0"/>
              <a:t>9/7/23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C95E5B-93E3-4EF0-935D-70FBBC2C44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55E8AB-F63C-403C-9310-FB9AC5EE7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4D655-86B7-4AB4-B8A5-E51C3AE1564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35906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B756D0-4EDE-4488-90C7-58B20AEF32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0B3DC8C-2D08-4E40-BCC8-7865844BFD5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85680E-6F71-438D-9E71-BDE122277B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F26DB-2C45-4151-8952-68926213BB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0096C-8D26-4D32-9715-ADA6CA82D210}" type="datetimeFigureOut">
              <a:rPr lang="en-SG" smtClean="0"/>
              <a:t>9/7/23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B95FDF-9E8C-4D3C-B0D9-64C2951B96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70907F-7D6B-42E1-8C84-49BFA3E35A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4D655-86B7-4AB4-B8A5-E51C3AE1564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2849300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E145EB2-6A0C-46C7-85EF-F19EF427F7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B1856C-CD3E-44BF-8EFB-7318E0CFAF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CD32FC-C8A0-442D-99EF-6D289FD960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60096C-8D26-4D32-9715-ADA6CA82D210}" type="datetimeFigureOut">
              <a:rPr lang="en-SG" smtClean="0"/>
              <a:t>9/7/23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9BE236-D9EB-4EF9-A742-50103D2844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67D7AC-4B5A-408D-8B6C-2D014D1EB2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14D655-86B7-4AB4-B8A5-E51C3AE1564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3411754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F3703-EB9B-41A3-A555-21FFD6313C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11F102-4F03-461B-A239-5CFA845804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Title: A Survey of Model-Centric FML Systems</a:t>
            </a:r>
          </a:p>
          <a:p>
            <a:r>
              <a:rPr lang="en-US" dirty="0"/>
              <a:t>Papers to review:</a:t>
            </a:r>
          </a:p>
          <a:p>
            <a:pPr lvl="1"/>
            <a:r>
              <a:rPr lang="en-US" dirty="0"/>
              <a:t>Model fusion (Bryan Low)</a:t>
            </a:r>
          </a:p>
          <a:p>
            <a:pPr lvl="2"/>
            <a:r>
              <a:rPr lang="en-US" dirty="0"/>
              <a:t>Model Fusion for Personalized Learning, </a:t>
            </a:r>
            <a:r>
              <a:rPr lang="en-US" b="1" i="1" dirty="0"/>
              <a:t>Thanh Chi Lam, </a:t>
            </a:r>
            <a:r>
              <a:rPr lang="en-US" b="1" i="1" dirty="0" err="1"/>
              <a:t>Nghia</a:t>
            </a:r>
            <a:r>
              <a:rPr lang="en-US" b="1" i="1" dirty="0"/>
              <a:t> Hoang, </a:t>
            </a:r>
            <a:r>
              <a:rPr lang="en-US" b="1" i="1" dirty="0">
                <a:highlight>
                  <a:srgbClr val="FFFF00"/>
                </a:highlight>
              </a:rPr>
              <a:t>Bryan Kian Hsiang Low, Patrick </a:t>
            </a:r>
            <a:r>
              <a:rPr lang="en-US" b="1" i="1" dirty="0" err="1">
                <a:highlight>
                  <a:srgbClr val="FFFF00"/>
                </a:highlight>
              </a:rPr>
              <a:t>Jaillet</a:t>
            </a:r>
            <a:r>
              <a:rPr lang="en-US" dirty="0"/>
              <a:t> </a:t>
            </a:r>
            <a:r>
              <a:rPr lang="en-US" i="1" dirty="0"/>
              <a:t>Proceedings of the 38th International Conference on Machine Learning</a:t>
            </a:r>
            <a:r>
              <a:rPr lang="en-US" dirty="0"/>
              <a:t>, PMLR 139:5948-5958, 2021.</a:t>
            </a:r>
          </a:p>
          <a:p>
            <a:pPr lvl="2"/>
            <a:r>
              <a:rPr lang="en-US" dirty="0"/>
              <a:t>White-box, Black-box</a:t>
            </a:r>
          </a:p>
          <a:p>
            <a:pPr lvl="2"/>
            <a:r>
              <a:rPr lang="en-US" dirty="0"/>
              <a:t>Focus: learning, influence attacks etc.</a:t>
            </a:r>
          </a:p>
          <a:p>
            <a:pPr lvl="2"/>
            <a:r>
              <a:rPr lang="en-US" dirty="0"/>
              <a:t>??? Assume: Model are fixed and given to the server; no supervised learning by server</a:t>
            </a:r>
          </a:p>
          <a:p>
            <a:pPr lvl="1"/>
            <a:r>
              <a:rPr lang="en-US" dirty="0"/>
              <a:t>Single shot FML (</a:t>
            </a:r>
            <a:r>
              <a:rPr lang="en-US" dirty="0" err="1"/>
              <a:t>Qinbin</a:t>
            </a:r>
            <a:r>
              <a:rPr lang="en-US" dirty="0"/>
              <a:t>, </a:t>
            </a:r>
            <a:r>
              <a:rPr lang="en-US" dirty="0" err="1"/>
              <a:t>zhaomin</a:t>
            </a:r>
            <a:r>
              <a:rPr lang="en-US" dirty="0"/>
              <a:t>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Parties: use local data -&gt; </a:t>
            </a:r>
            <a:r>
              <a:rPr lang="en-US" b="1" dirty="0"/>
              <a:t>models (very complex models; server supervised training)</a:t>
            </a:r>
            <a:r>
              <a:rPr lang="en-US" dirty="0"/>
              <a:t> -&gt; FML</a:t>
            </a:r>
          </a:p>
          <a:p>
            <a:pPr lvl="1"/>
            <a:r>
              <a:rPr lang="en-US" dirty="0"/>
              <a:t>Ensemble (Liu </a:t>
            </a:r>
            <a:r>
              <a:rPr lang="en-US" dirty="0" err="1"/>
              <a:t>Ling@Gatech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Model query/processing</a:t>
            </a:r>
          </a:p>
          <a:p>
            <a:pPr lvl="1"/>
            <a:r>
              <a:rPr lang="en-US" dirty="0"/>
              <a:t>Pretrained based FML</a:t>
            </a:r>
          </a:p>
          <a:p>
            <a:pPr lvl="1"/>
            <a:r>
              <a:rPr lang="en-US" dirty="0"/>
              <a:t>Model based contractive learning</a:t>
            </a:r>
          </a:p>
          <a:p>
            <a:pPr lvl="1"/>
            <a:r>
              <a:rPr lang="en-US" dirty="0"/>
              <a:t>Model based protection</a:t>
            </a:r>
          </a:p>
          <a:p>
            <a:pPr lvl="1"/>
            <a:r>
              <a:rPr lang="en-US" dirty="0"/>
              <a:t>…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6215619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C1F868C-B8BC-BBE6-0FE2-56FAC64E54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8616" y="1797031"/>
            <a:ext cx="6192854" cy="31213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738D496-2EA9-DC85-622D-315F8E874A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341" y="1463685"/>
            <a:ext cx="5327469" cy="378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9284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1517E60-93E2-B8D7-BE39-242E9555C8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3117803"/>
            <a:ext cx="7772400" cy="266019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C1AB911-26CD-1140-2585-EAC3FED005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735112"/>
            <a:ext cx="7772400" cy="2148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4064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C1CF374-C3B4-9A53-F3BC-87F6D8E730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015769"/>
            <a:ext cx="7772400" cy="4826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5581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BF14BAD-59E5-333D-5FA9-FEA7648661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3788" y="0"/>
            <a:ext cx="63350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3003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A8E7CF4-DE3D-8FBE-109C-AE27FB579C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4986" y="1453076"/>
            <a:ext cx="4465154" cy="396965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4EF5BFD-107F-9A53-AB1D-F2CE40485853}"/>
              </a:ext>
            </a:extLst>
          </p:cNvPr>
          <p:cNvSpPr txBox="1"/>
          <p:nvPr/>
        </p:nvSpPr>
        <p:spPr>
          <a:xfrm>
            <a:off x="954986" y="953627"/>
            <a:ext cx="446515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>
                <a:solidFill>
                  <a:srgbClr val="0070C0"/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P</a:t>
            </a:r>
            <a:r>
              <a:rPr lang="en-US" sz="2000" dirty="0">
                <a:solidFill>
                  <a:srgbClr val="0070C0"/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ublic</a:t>
            </a:r>
            <a:r>
              <a:rPr lang="zh-CN" altLang="en-US" sz="2000" dirty="0">
                <a:solidFill>
                  <a:srgbClr val="0070C0"/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 </a:t>
            </a:r>
            <a:r>
              <a:rPr lang="en-US" altLang="zh-CN" sz="2000" dirty="0">
                <a:solidFill>
                  <a:srgbClr val="0070C0"/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L</a:t>
            </a:r>
            <a:r>
              <a:rPr lang="en-US" sz="2000" dirty="0">
                <a:solidFill>
                  <a:srgbClr val="0070C0"/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icense</a:t>
            </a:r>
            <a:r>
              <a:rPr lang="zh-CN" altLang="en-US" sz="2000" dirty="0">
                <a:solidFill>
                  <a:srgbClr val="0070C0"/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 </a:t>
            </a:r>
            <a:r>
              <a:rPr lang="en-US" altLang="zh-CN" sz="2000" dirty="0">
                <a:solidFill>
                  <a:srgbClr val="0070C0"/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S</a:t>
            </a:r>
            <a:r>
              <a:rPr lang="en-US" sz="2000" dirty="0">
                <a:solidFill>
                  <a:srgbClr val="0070C0"/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elector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2603CC1-3F2F-E70C-D84F-D799A82685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081332"/>
            <a:ext cx="5295160" cy="28762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B2CBF0A-C3D6-7C9E-4DB2-59697F9B17F5}"/>
              </a:ext>
            </a:extLst>
          </p:cNvPr>
          <p:cNvSpPr txBox="1"/>
          <p:nvPr/>
        </p:nvSpPr>
        <p:spPr>
          <a:xfrm>
            <a:off x="6511003" y="1253021"/>
            <a:ext cx="446515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>
                <a:solidFill>
                  <a:srgbClr val="0070C0"/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Choose</a:t>
            </a:r>
            <a:r>
              <a:rPr lang="zh-CN" altLang="en-US" sz="2000" dirty="0">
                <a:solidFill>
                  <a:srgbClr val="0070C0"/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 </a:t>
            </a:r>
            <a:r>
              <a:rPr lang="en-US" altLang="zh-CN" sz="2000" dirty="0">
                <a:solidFill>
                  <a:srgbClr val="0070C0"/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A</a:t>
            </a:r>
            <a:r>
              <a:rPr lang="zh-CN" altLang="en-US" sz="2000" dirty="0">
                <a:solidFill>
                  <a:srgbClr val="0070C0"/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 </a:t>
            </a:r>
            <a:r>
              <a:rPr lang="en-US" altLang="zh-CN" sz="2000" dirty="0">
                <a:solidFill>
                  <a:srgbClr val="0070C0"/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License</a:t>
            </a:r>
            <a:endParaRPr lang="en-US" sz="2000" dirty="0">
              <a:solidFill>
                <a:srgbClr val="0070C0"/>
              </a:solidFill>
              <a:latin typeface="Microsoft YaHei UI" panose="020B0400000000000000" pitchFamily="34" charset="-122"/>
              <a:ea typeface="Microsoft YaHei UI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809646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098233C-E48F-CDF2-1D2E-DBE67E3D87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542" y="1766509"/>
            <a:ext cx="5626458" cy="8282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AE02A7B-97D4-BDFA-B12C-E1DB7A8588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542" y="2917468"/>
            <a:ext cx="5626458" cy="269161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7BB90D7-0014-DF0C-933B-13275F9E5604}"/>
              </a:ext>
            </a:extLst>
          </p:cNvPr>
          <p:cNvSpPr txBox="1"/>
          <p:nvPr/>
        </p:nvSpPr>
        <p:spPr>
          <a:xfrm>
            <a:off x="1050194" y="1205027"/>
            <a:ext cx="446515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SG" altLang="zh-CN" sz="2000" dirty="0">
                <a:solidFill>
                  <a:srgbClr val="0070C0"/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Spawning</a:t>
            </a:r>
            <a:r>
              <a:rPr lang="en-US" altLang="zh-CN" sz="2000" dirty="0">
                <a:solidFill>
                  <a:srgbClr val="0070C0"/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.AI</a:t>
            </a:r>
            <a:endParaRPr lang="en-US" sz="2000" dirty="0">
              <a:solidFill>
                <a:srgbClr val="0070C0"/>
              </a:solidFill>
              <a:latin typeface="Microsoft YaHei UI" panose="020B0400000000000000" pitchFamily="34" charset="-122"/>
              <a:ea typeface="Microsoft YaHei UI" panose="020B0400000000000000" pitchFamily="34" charset="-122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BB840E-C614-FD7F-A0D1-0B06957D37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5956" y="1205027"/>
            <a:ext cx="4112351" cy="2404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B12FB6C-0DDA-BC69-D7F4-F006BE85CEC7}"/>
              </a:ext>
            </a:extLst>
          </p:cNvPr>
          <p:cNvSpPr txBox="1"/>
          <p:nvPr/>
        </p:nvSpPr>
        <p:spPr>
          <a:xfrm>
            <a:off x="7049556" y="706264"/>
            <a:ext cx="446515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>
                <a:solidFill>
                  <a:srgbClr val="0070C0"/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Have</a:t>
            </a:r>
            <a:r>
              <a:rPr lang="zh-CN" altLang="en-US" sz="2000" dirty="0">
                <a:solidFill>
                  <a:srgbClr val="0070C0"/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 </a:t>
            </a:r>
            <a:r>
              <a:rPr lang="en-US" altLang="zh-CN" sz="2000" dirty="0">
                <a:solidFill>
                  <a:srgbClr val="0070C0"/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I</a:t>
            </a:r>
            <a:r>
              <a:rPr lang="zh-CN" altLang="en-US" sz="2000" dirty="0">
                <a:solidFill>
                  <a:srgbClr val="0070C0"/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 </a:t>
            </a:r>
            <a:r>
              <a:rPr lang="en-US" altLang="zh-CN" sz="2000" dirty="0">
                <a:solidFill>
                  <a:srgbClr val="0070C0"/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Been</a:t>
            </a:r>
            <a:r>
              <a:rPr lang="zh-CN" altLang="en-US" sz="2000" dirty="0">
                <a:solidFill>
                  <a:srgbClr val="0070C0"/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 </a:t>
            </a:r>
            <a:r>
              <a:rPr lang="en-US" altLang="zh-CN" sz="2000" dirty="0">
                <a:solidFill>
                  <a:srgbClr val="0070C0"/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Trained</a:t>
            </a:r>
            <a:r>
              <a:rPr lang="zh-CN" altLang="en-US" sz="2000" dirty="0">
                <a:solidFill>
                  <a:srgbClr val="0070C0"/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 </a:t>
            </a:r>
            <a:r>
              <a:rPr lang="en-US" altLang="zh-CN" sz="2000" dirty="0">
                <a:solidFill>
                  <a:srgbClr val="0070C0"/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(Laion-5B)</a:t>
            </a:r>
            <a:endParaRPr lang="en-US" sz="2000" dirty="0">
              <a:solidFill>
                <a:srgbClr val="0070C0"/>
              </a:solidFill>
              <a:latin typeface="Microsoft YaHei UI" panose="020B0400000000000000" pitchFamily="34" charset="-122"/>
              <a:ea typeface="Microsoft YaHei UI" panose="020B0400000000000000" pitchFamily="34" charset="-122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D13A34-E84C-233A-6748-F848ABDF57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99742" y="3832658"/>
            <a:ext cx="5164777" cy="2487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23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EA129F2-8654-32EB-7E25-5922BDC3DD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2981" y="315480"/>
            <a:ext cx="6204852" cy="325509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0FE8F3F-D527-E654-5D2D-997ACD4DC4E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07"/>
          <a:stretch/>
        </p:blipFill>
        <p:spPr>
          <a:xfrm>
            <a:off x="95348" y="3942166"/>
            <a:ext cx="6369756" cy="15837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7039E74-06CC-C2E4-51B7-838F1DEAD3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7800" y="5249785"/>
            <a:ext cx="4992511" cy="1473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209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9F70C-E175-45E4-80A2-49CF0D5B0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18EE1D-93D8-4937-84D3-D985481C63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Definition: model, ensemble, representation.</a:t>
            </a:r>
          </a:p>
          <a:p>
            <a:pPr lvl="1"/>
            <a:r>
              <a:rPr lang="en-US" dirty="0"/>
              <a:t>Taxonomy: </a:t>
            </a:r>
          </a:p>
          <a:p>
            <a:pPr lvl="2"/>
            <a:r>
              <a:rPr lang="en-US" dirty="0"/>
              <a:t>Horizontal, vertical, hybrid, etc.</a:t>
            </a:r>
          </a:p>
          <a:p>
            <a:pPr lvl="1"/>
            <a:r>
              <a:rPr lang="en-US" dirty="0"/>
              <a:t>Challenges and opportunities:</a:t>
            </a:r>
          </a:p>
          <a:p>
            <a:pPr lvl="2"/>
            <a:r>
              <a:rPr lang="en-US" dirty="0"/>
              <a:t>The current def: on-demand training on local data</a:t>
            </a:r>
          </a:p>
          <a:p>
            <a:pPr lvl="2"/>
            <a:r>
              <a:rPr lang="en-US" b="1" dirty="0"/>
              <a:t>Model market</a:t>
            </a:r>
          </a:p>
          <a:p>
            <a:pPr lvl="3"/>
            <a:r>
              <a:rPr lang="en-US" b="1" dirty="0"/>
              <a:t>V0: each party submits its models (without the knowledge of downstream tasks from the server)</a:t>
            </a:r>
          </a:p>
          <a:p>
            <a:pPr lvl="3"/>
            <a:r>
              <a:rPr lang="en-US" b="1" dirty="0"/>
              <a:t>V1: single shot training. each party submits its models (with the knowledge of downstream tasks from the server)</a:t>
            </a:r>
          </a:p>
          <a:p>
            <a:pPr lvl="4"/>
            <a:r>
              <a:rPr lang="en-US" b="1" dirty="0"/>
              <a:t>The server gives parties sensitive or non-sensitive info</a:t>
            </a:r>
          </a:p>
          <a:p>
            <a:pPr lvl="3"/>
            <a:r>
              <a:rPr lang="en-US" b="1" dirty="0"/>
              <a:t>V2: proactive, the server can iteratively request the model training from the local data from each party.=&gt; </a:t>
            </a:r>
            <a:r>
              <a:rPr lang="en-US" b="1" dirty="0" err="1"/>
              <a:t>FedAvg</a:t>
            </a:r>
            <a:endParaRPr lang="en-SG" b="1" dirty="0"/>
          </a:p>
        </p:txBody>
      </p:sp>
    </p:spTree>
    <p:extLst>
      <p:ext uri="{BB962C8B-B14F-4D97-AF65-F5344CB8AC3E}">
        <p14:creationId xmlns:p14="http://schemas.microsoft.com/office/powerpoint/2010/main" val="21995063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E580E97-0E37-D5C9-23CA-15EBC64B3C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708534"/>
            <a:ext cx="7772400" cy="395668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38B7555-447F-87A1-CCC7-775C834F81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5062787"/>
            <a:ext cx="7772400" cy="1338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0676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C25C7C4-9C7F-1D2E-9A89-C3B5D63194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669983"/>
            <a:ext cx="7772400" cy="5014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7142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B76E0C2-6998-C9AF-1A6C-243B46A8B6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4248"/>
          <a:stretch/>
        </p:blipFill>
        <p:spPr>
          <a:xfrm>
            <a:off x="2395330" y="179653"/>
            <a:ext cx="7772400" cy="12913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1052116-9A10-F655-DA8D-4ACF019899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5330" y="1444488"/>
            <a:ext cx="7772400" cy="31169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CFD165B-676C-F863-6A77-D4C20ECAB4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4662438"/>
            <a:ext cx="7772400" cy="1502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7376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2DC61C8-2081-B85C-6924-DBF54EC5F9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7692" y="110795"/>
            <a:ext cx="5973355" cy="3236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85D3164-4A2A-804F-5B10-0975F8EE92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5762" y="3513316"/>
            <a:ext cx="5331087" cy="31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6008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172C41E-E63B-62E8-153B-0A85A65851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507" y="1002771"/>
            <a:ext cx="10994986" cy="4125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1936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6E1D401-2566-8867-ED8B-61E2AB3E1BCA}"/>
              </a:ext>
            </a:extLst>
          </p:cNvPr>
          <p:cNvSpPr txBox="1"/>
          <p:nvPr/>
        </p:nvSpPr>
        <p:spPr>
          <a:xfrm>
            <a:off x="1033326" y="1053220"/>
            <a:ext cx="9985194" cy="46198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SG" sz="1800" dirty="0">
                <a:effectLst/>
                <a:latin typeface="LinLibertineTB"/>
              </a:rPr>
              <a:t>  Preferences for Datasets or Databases</a:t>
            </a:r>
            <a:r>
              <a:rPr lang="en-SG" sz="1800" dirty="0">
                <a:effectLst/>
                <a:latin typeface="LinLibertineT"/>
              </a:rPr>
              <a:t>: CC0-1.0, ODC-By &gt; CC BY &gt; C-UDA &gt; LGPL-LR. 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SG" sz="1800" dirty="0">
                <a:effectLst/>
                <a:latin typeface="LinLibertineTB"/>
              </a:rPr>
              <a:t>  Preferences for Software</a:t>
            </a:r>
            <a:r>
              <a:rPr lang="en-SG" sz="1800" dirty="0">
                <a:effectLst/>
                <a:latin typeface="LinLibertineT"/>
              </a:rPr>
              <a:t>: Apache-2.0, AFL-3.0, Artistic-2.0, ECL-2.0 &gt; MIT, BSD-3-Clause&amp;-Clear, BSL-1.0, BSD-2-Clause, NCSA </a:t>
            </a:r>
            <a:r>
              <a:rPr lang="en-SG" sz="1800" dirty="0">
                <a:effectLst/>
                <a:latin typeface="txsys"/>
              </a:rPr>
              <a:t>≈ </a:t>
            </a:r>
            <a:r>
              <a:rPr lang="en-SG" sz="1800" dirty="0">
                <a:effectLst/>
                <a:latin typeface="LinLibertineT"/>
              </a:rPr>
              <a:t>Ms-PL &gt; WTFPL-2.0, </a:t>
            </a:r>
            <a:r>
              <a:rPr lang="en-SG" sz="1800" dirty="0" err="1">
                <a:effectLst/>
                <a:latin typeface="LinLibertineT"/>
              </a:rPr>
              <a:t>Unlicense</a:t>
            </a:r>
            <a:r>
              <a:rPr lang="en-SG" sz="1800" dirty="0">
                <a:effectLst/>
                <a:latin typeface="LinLibertineT"/>
              </a:rPr>
              <a:t>, ISC, </a:t>
            </a:r>
            <a:r>
              <a:rPr lang="en-SG" sz="1800" dirty="0" err="1">
                <a:effectLst/>
                <a:latin typeface="LinLibertineT"/>
              </a:rPr>
              <a:t>Zlib</a:t>
            </a:r>
            <a:r>
              <a:rPr lang="en-SG" sz="1800" dirty="0">
                <a:effectLst/>
                <a:latin typeface="LinLibertineT"/>
              </a:rPr>
              <a:t>, PostgreSQL. </a:t>
            </a:r>
            <a:endParaRPr lang="en-SG" dirty="0"/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SG" sz="1800" dirty="0">
                <a:effectLst/>
                <a:latin typeface="LinLibertineTB"/>
              </a:rPr>
              <a:t>  Preferences for Models</a:t>
            </a:r>
            <a:r>
              <a:rPr lang="en-SG" sz="1800" dirty="0">
                <a:effectLst/>
                <a:latin typeface="LinLibertineT"/>
              </a:rPr>
              <a:t>: Apache-2.0, AFL-3.0, Artistic-2.0, ECL-2.0 &gt; </a:t>
            </a:r>
            <a:r>
              <a:rPr lang="en-SG" sz="1800" dirty="0" err="1">
                <a:effectLst/>
                <a:latin typeface="LinLibertineT"/>
              </a:rPr>
              <a:t>OpenRAIL</a:t>
            </a:r>
            <a:r>
              <a:rPr lang="en-SG" sz="1800" dirty="0">
                <a:effectLst/>
                <a:latin typeface="LinLibertineT"/>
              </a:rPr>
              <a:t> and its derivatives </a:t>
            </a:r>
            <a:endParaRPr lang="en-SG" dirty="0"/>
          </a:p>
          <a:p>
            <a:pPr>
              <a:lnSpc>
                <a:spcPct val="150000"/>
              </a:lnSpc>
            </a:pPr>
            <a:endParaRPr lang="en-SG" sz="1800" dirty="0">
              <a:effectLst/>
              <a:latin typeface="LinLibertineTI"/>
            </a:endParaRPr>
          </a:p>
          <a:p>
            <a:pPr>
              <a:lnSpc>
                <a:spcPct val="150000"/>
              </a:lnSpc>
            </a:pPr>
            <a:r>
              <a:rPr lang="en-SG" sz="1800" dirty="0" err="1">
                <a:effectLst/>
                <a:latin typeface="LinLibertineT"/>
              </a:rPr>
              <a:t>CreativeML</a:t>
            </a:r>
            <a:r>
              <a:rPr lang="en-SG" dirty="0">
                <a:latin typeface="LinLibertineT"/>
              </a:rPr>
              <a:t> </a:t>
            </a:r>
            <a:r>
              <a:rPr lang="en-SG" sz="1800" dirty="0" err="1">
                <a:effectLst/>
                <a:latin typeface="LinLibertineT"/>
              </a:rPr>
              <a:t>OpenRAIL</a:t>
            </a:r>
            <a:r>
              <a:rPr lang="en-SG" sz="1800" dirty="0">
                <a:effectLst/>
                <a:latin typeface="LinLibertineT"/>
              </a:rPr>
              <a:t>-M</a:t>
            </a:r>
            <a:r>
              <a:rPr lang="en-SG" dirty="0">
                <a:latin typeface="LinLibertineTI"/>
              </a:rPr>
              <a:t>:</a:t>
            </a:r>
            <a:endParaRPr lang="en-SG" sz="1800" dirty="0">
              <a:effectLst/>
              <a:latin typeface="LinLibertineTI"/>
            </a:endParaRPr>
          </a:p>
          <a:p>
            <a:pPr>
              <a:lnSpc>
                <a:spcPct val="150000"/>
              </a:lnSpc>
            </a:pPr>
            <a:r>
              <a:rPr lang="en-SG" sz="1800" i="1" dirty="0">
                <a:effectLst/>
                <a:latin typeface="LinLibertineTI"/>
              </a:rPr>
              <a:t>	Therefore You cannot use the Model and the Derivatives of the Model for the specified restricted uses ... </a:t>
            </a:r>
            <a:r>
              <a:rPr lang="en-SG" i="1" dirty="0">
                <a:latin typeface="LinLibertineTI"/>
              </a:rPr>
              <a:t>You shall require all of Your users who use the Model or a Derivative of the Model to comply with the terms of this paragraph. </a:t>
            </a:r>
          </a:p>
          <a:p>
            <a:pPr>
              <a:lnSpc>
                <a:spcPct val="150000"/>
              </a:lnSpc>
            </a:pPr>
            <a:r>
              <a:rPr lang="en-SG" i="1" dirty="0">
                <a:latin typeface="LinLibertineTI"/>
              </a:rPr>
              <a:t>	You shall undertake reasonable efforts to use the latest version of the Model </a:t>
            </a:r>
          </a:p>
          <a:p>
            <a:pPr>
              <a:lnSpc>
                <a:spcPct val="150000"/>
              </a:lnSpc>
            </a:pPr>
            <a:endParaRPr lang="en-SG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9358143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29810F0-2A32-0904-C1E8-186D453E117E}"/>
              </a:ext>
            </a:extLst>
          </p:cNvPr>
          <p:cNvSpPr txBox="1"/>
          <p:nvPr/>
        </p:nvSpPr>
        <p:spPr>
          <a:xfrm>
            <a:off x="1033326" y="1303596"/>
            <a:ext cx="10125348" cy="46198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SG" sz="1800" b="1" dirty="0">
                <a:effectLst/>
                <a:latin typeface="LinLibertineT"/>
              </a:rPr>
              <a:t>Copyrightable</a:t>
            </a:r>
            <a:r>
              <a:rPr lang="en-US" sz="1800" dirty="0">
                <a:effectLst/>
                <a:latin typeface="LinLibertineT"/>
              </a:rPr>
              <a:t> 🤔</a:t>
            </a:r>
            <a:endParaRPr lang="en-US" altLang="zh-CN" sz="1800" dirty="0">
              <a:effectLst/>
              <a:latin typeface="LinLibertineT"/>
            </a:endParaRPr>
          </a:p>
          <a:p>
            <a:pPr>
              <a:lnSpc>
                <a:spcPct val="150000"/>
              </a:lnSpc>
            </a:pPr>
            <a:r>
              <a:rPr lang="en-US" i="1" dirty="0">
                <a:latin typeface="LinLibertineTI"/>
              </a:rPr>
              <a:t>	</a:t>
            </a:r>
            <a:r>
              <a:rPr lang="en-US" altLang="zh-CN" i="1" dirty="0">
                <a:latin typeface="LinLibertineTI"/>
              </a:rPr>
              <a:t>L</a:t>
            </a:r>
            <a:r>
              <a:rPr lang="en-SG" i="1" dirty="0" err="1">
                <a:latin typeface="LinLibertineTI"/>
              </a:rPr>
              <a:t>evel</a:t>
            </a:r>
            <a:r>
              <a:rPr lang="en-SG" i="1" dirty="0">
                <a:latin typeface="LinLibertineTI"/>
              </a:rPr>
              <a:t> of creativity and originality</a:t>
            </a:r>
            <a:r>
              <a:rPr lang="en-US" altLang="zh-CN" i="1" dirty="0">
                <a:latin typeface="LinLibertineTI"/>
              </a:rPr>
              <a:t>.</a:t>
            </a:r>
            <a:endParaRPr lang="en-US" i="1" dirty="0">
              <a:latin typeface="LinLibertineTI"/>
            </a:endParaRPr>
          </a:p>
          <a:p>
            <a:pPr>
              <a:lnSpc>
                <a:spcPct val="150000"/>
              </a:lnSpc>
            </a:pPr>
            <a:r>
              <a:rPr lang="en-US" i="1" dirty="0">
                <a:latin typeface="LinLibertineTI"/>
              </a:rPr>
              <a:t>	</a:t>
            </a:r>
            <a:r>
              <a:rPr lang="en-US" altLang="zh-CN" i="1" dirty="0">
                <a:latin typeface="LinLibertineTI"/>
              </a:rPr>
              <a:t>P</a:t>
            </a:r>
            <a:r>
              <a:rPr lang="en-SG" i="1" dirty="0" err="1">
                <a:latin typeface="LinLibertineTI"/>
              </a:rPr>
              <a:t>resence</a:t>
            </a:r>
            <a:r>
              <a:rPr lang="en-SG" i="1" dirty="0">
                <a:latin typeface="LinLibertineTI"/>
              </a:rPr>
              <a:t> of at least minimal human creative effort at the time the work is produced</a:t>
            </a:r>
            <a:r>
              <a:rPr lang="en-US" altLang="zh-CN" i="1" dirty="0">
                <a:latin typeface="LinLibertineTI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sz="1800" i="1" dirty="0">
                <a:effectLst/>
                <a:latin typeface="LinLibertineTI"/>
              </a:rPr>
              <a:t>	Authorship -&gt; </a:t>
            </a:r>
            <a:r>
              <a:rPr lang="en-SG" i="1" dirty="0">
                <a:latin typeface="LinLibertineTI"/>
              </a:rPr>
              <a:t>O</a:t>
            </a:r>
            <a:r>
              <a:rPr lang="en-SG" sz="1800" dirty="0">
                <a:effectLst/>
                <a:latin typeface="LinLibertineTI"/>
              </a:rPr>
              <a:t>riginal intellectual conceptions.</a:t>
            </a:r>
            <a:endParaRPr lang="en-SG" sz="1800" dirty="0">
              <a:effectLst/>
              <a:latin typeface="LinLibertineT"/>
            </a:endParaRPr>
          </a:p>
          <a:p>
            <a:pPr>
              <a:lnSpc>
                <a:spcPct val="150000"/>
              </a:lnSpc>
            </a:pPr>
            <a:endParaRPr lang="en-SG" sz="1800" dirty="0">
              <a:effectLst/>
              <a:latin typeface="LinLibertineT"/>
            </a:endParaRPr>
          </a:p>
          <a:p>
            <a:pPr>
              <a:lnSpc>
                <a:spcPct val="150000"/>
              </a:lnSpc>
            </a:pPr>
            <a:r>
              <a:rPr lang="en-SG" sz="1800" dirty="0">
                <a:effectLst/>
                <a:latin typeface="LinLibertineT"/>
              </a:rPr>
              <a:t>Stable Diffusion License: </a:t>
            </a:r>
          </a:p>
          <a:p>
            <a:pPr>
              <a:lnSpc>
                <a:spcPct val="150000"/>
              </a:lnSpc>
            </a:pPr>
            <a:r>
              <a:rPr lang="en-SG" i="1" dirty="0">
                <a:latin typeface="LinLibertineT"/>
              </a:rPr>
              <a:t>	</a:t>
            </a:r>
            <a:r>
              <a:rPr lang="en-SG" sz="1800" i="1" dirty="0">
                <a:effectLst/>
                <a:latin typeface="LinLibertineTI"/>
              </a:rPr>
              <a:t>Licensor claims no rights in the Output You generate using the Model</a:t>
            </a:r>
            <a:r>
              <a:rPr lang="en-SG" sz="1800" i="1" dirty="0">
                <a:effectLst/>
                <a:latin typeface="LinLibertineT"/>
              </a:rPr>
              <a:t>. </a:t>
            </a:r>
          </a:p>
          <a:p>
            <a:pPr>
              <a:lnSpc>
                <a:spcPct val="150000"/>
              </a:lnSpc>
            </a:pPr>
            <a:endParaRPr lang="en-SG" i="1" dirty="0"/>
          </a:p>
          <a:p>
            <a:pPr>
              <a:lnSpc>
                <a:spcPct val="150000"/>
              </a:lnSpc>
            </a:pPr>
            <a:r>
              <a:rPr lang="en-SG" sz="1800" dirty="0" err="1">
                <a:effectLst/>
                <a:latin typeface="LinLibertineT"/>
              </a:rPr>
              <a:t>OpenAI</a:t>
            </a:r>
            <a:r>
              <a:rPr lang="en-SG" sz="1800" dirty="0">
                <a:effectLst/>
                <a:latin typeface="LinLibertineT"/>
              </a:rPr>
              <a:t> </a:t>
            </a:r>
            <a:r>
              <a:rPr lang="en-SG" sz="1800" dirty="0" err="1">
                <a:effectLst/>
                <a:latin typeface="LinLibertineT"/>
              </a:rPr>
              <a:t>Sharing&amp;Publication</a:t>
            </a:r>
            <a:r>
              <a:rPr lang="en-SG" sz="1800" dirty="0">
                <a:effectLst/>
                <a:latin typeface="LinLibertineT"/>
              </a:rPr>
              <a:t> Policy</a:t>
            </a:r>
            <a:r>
              <a:rPr lang="en-SG" dirty="0">
                <a:latin typeface="LinLibertineT"/>
              </a:rPr>
              <a:t>: </a:t>
            </a:r>
          </a:p>
          <a:p>
            <a:pPr>
              <a:lnSpc>
                <a:spcPct val="150000"/>
              </a:lnSpc>
            </a:pPr>
            <a:r>
              <a:rPr lang="en-SG" sz="1800" i="1" dirty="0">
                <a:effectLst/>
                <a:latin typeface="LinLibertineT"/>
              </a:rPr>
              <a:t>	</a:t>
            </a:r>
            <a:r>
              <a:rPr lang="en-SG" sz="1800" i="1" dirty="0">
                <a:effectLst/>
                <a:latin typeface="LinLibertineTI"/>
              </a:rPr>
              <a:t>The published content is attributed to your name or company</a:t>
            </a:r>
            <a:r>
              <a:rPr lang="en-SG" sz="1800" i="1" dirty="0">
                <a:effectLst/>
                <a:latin typeface="LinLibertineT"/>
              </a:rPr>
              <a:t>. </a:t>
            </a:r>
            <a:endParaRPr lang="en-SG" i="1" dirty="0"/>
          </a:p>
          <a:p>
            <a:pPr>
              <a:lnSpc>
                <a:spcPct val="150000"/>
              </a:lnSpc>
              <a:buFont typeface="+mj-lt"/>
              <a:buAutoNum type="arabicPeriod"/>
            </a:pPr>
            <a:endParaRPr lang="en-SG" b="1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1778482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10470</TotalTime>
  <Words>454</Words>
  <Application>Microsoft Macintosh PowerPoint</Application>
  <PresentationFormat>Widescreen</PresentationFormat>
  <Paragraphs>47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5" baseType="lpstr">
      <vt:lpstr>LinLibertineT</vt:lpstr>
      <vt:lpstr>LinLibertineTB</vt:lpstr>
      <vt:lpstr>LinLibertineTI</vt:lpstr>
      <vt:lpstr>Microsoft YaHei UI</vt:lpstr>
      <vt:lpstr>txsys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He Bingsheng</dc:creator>
  <cp:lastModifiedBy>Duan Moming</cp:lastModifiedBy>
  <cp:revision>48</cp:revision>
  <dcterms:created xsi:type="dcterms:W3CDTF">2022-12-19T02:25:03Z</dcterms:created>
  <dcterms:modified xsi:type="dcterms:W3CDTF">2023-07-09T16:01:53Z</dcterms:modified>
</cp:coreProperties>
</file>